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8288000" cy="10287000"/>
  <p:notesSz cx="6858000" cy="9144000"/>
  <p:embeddedFontLst>
    <p:embeddedFont>
      <p:font typeface="Arial Bold" panose="020B0704020202020204" pitchFamily="34" charset="0"/>
      <p:regular r:id="rId11"/>
      <p:bold r:id="rId12"/>
    </p:embeddedFont>
    <p:embeddedFont>
      <p:font typeface="Calibri (MS) Bold" panose="020B0604020202020204" charset="0"/>
      <p:regular r:id="rId13"/>
    </p:embeddedFont>
    <p:embeddedFont>
      <p:font typeface="Canva Sans Bold" panose="020B0604020202020204" charset="0"/>
      <p:regular r:id="rId14"/>
    </p:embeddedFont>
    <p:embeddedFont>
      <p:font typeface="Poppins" panose="00000500000000000000" pitchFamily="2" charset="0"/>
      <p:regular r:id="rId15"/>
      <p:bold r:id="rId16"/>
      <p:italic r:id="rId17"/>
      <p:boldItalic r:id="rId18"/>
    </p:embeddedFont>
    <p:embeddedFont>
      <p:font typeface="Poppins Bold" panose="00000800000000000000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88578" y="1969993"/>
            <a:ext cx="14310845" cy="2874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4399" b="1">
                <a:solidFill>
                  <a:srgbClr val="45474B"/>
                </a:solidFill>
                <a:latin typeface="Poppins Bold"/>
                <a:ea typeface="Poppins Bold"/>
                <a:cs typeface="Poppins Bold"/>
                <a:sym typeface="Poppins Bold"/>
              </a:rPr>
              <a:t>PERSONALIZED ACADEMIC INTERVENTIONS</a:t>
            </a:r>
          </a:p>
          <a:p>
            <a:pPr algn="ctr">
              <a:lnSpc>
                <a:spcPts val="7699"/>
              </a:lnSpc>
            </a:pPr>
            <a:r>
              <a:rPr lang="en-US" sz="4399" b="1">
                <a:solidFill>
                  <a:srgbClr val="45474B"/>
                </a:solidFill>
                <a:latin typeface="Poppins Bold"/>
                <a:ea typeface="Poppins Bold"/>
                <a:cs typeface="Poppins Bold"/>
                <a:sym typeface="Poppins Bold"/>
              </a:rPr>
              <a:t>USING ADAPTIVE AND EXPLAINABLE AI: MULTI-</a:t>
            </a:r>
          </a:p>
          <a:p>
            <a:pPr algn="ctr">
              <a:lnSpc>
                <a:spcPts val="7699"/>
              </a:lnSpc>
            </a:pPr>
            <a:r>
              <a:rPr lang="en-US" sz="4399" b="1">
                <a:solidFill>
                  <a:srgbClr val="45474B"/>
                </a:solidFill>
                <a:latin typeface="Poppins Bold"/>
                <a:ea typeface="Poppins Bold"/>
                <a:cs typeface="Poppins Bold"/>
                <a:sym typeface="Poppins Bold"/>
              </a:rPr>
              <a:t>MODAL LEARNING ANALYTICS FRAMEWORK</a:t>
            </a:r>
          </a:p>
        </p:txBody>
      </p:sp>
      <p:sp>
        <p:nvSpPr>
          <p:cNvPr id="3" name="Freeform 3"/>
          <p:cNvSpPr/>
          <p:nvPr/>
        </p:nvSpPr>
        <p:spPr>
          <a:xfrm flipV="1">
            <a:off x="-952218" y="7502553"/>
            <a:ext cx="5665818" cy="4114800"/>
          </a:xfrm>
          <a:custGeom>
            <a:avLst/>
            <a:gdLst/>
            <a:ahLst/>
            <a:cxnLst/>
            <a:rect l="l" t="t" r="r" b="b"/>
            <a:pathLst>
              <a:path w="5665818" h="4114800">
                <a:moveTo>
                  <a:pt x="0" y="4114800"/>
                </a:moveTo>
                <a:lnTo>
                  <a:pt x="5665818" y="4114800"/>
                </a:lnTo>
                <a:lnTo>
                  <a:pt x="566581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512899" y="6336065"/>
            <a:ext cx="4507913" cy="4840712"/>
          </a:xfrm>
          <a:custGeom>
            <a:avLst/>
            <a:gdLst/>
            <a:ahLst/>
            <a:cxnLst/>
            <a:rect l="l" t="t" r="r" b="b"/>
            <a:pathLst>
              <a:path w="4507913" h="4840712">
                <a:moveTo>
                  <a:pt x="4507914" y="0"/>
                </a:moveTo>
                <a:lnTo>
                  <a:pt x="0" y="0"/>
                </a:lnTo>
                <a:lnTo>
                  <a:pt x="0" y="4840712"/>
                </a:lnTo>
                <a:lnTo>
                  <a:pt x="4507914" y="4840712"/>
                </a:lnTo>
                <a:lnTo>
                  <a:pt x="45079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68276" y="5225007"/>
            <a:ext cx="10151449" cy="59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9"/>
              </a:lnSpc>
              <a:spcBef>
                <a:spcPct val="0"/>
              </a:spcBef>
            </a:pPr>
            <a:r>
              <a:rPr lang="en-US" sz="3363">
                <a:solidFill>
                  <a:srgbClr val="495E57"/>
                </a:solidFill>
                <a:latin typeface="Arial"/>
                <a:ea typeface="Arial"/>
                <a:cs typeface="Arial"/>
                <a:sym typeface="Arial"/>
              </a:rPr>
              <a:t>Final Year Research PP2 Presentation</a:t>
            </a:r>
          </a:p>
        </p:txBody>
      </p:sp>
      <p:sp>
        <p:nvSpPr>
          <p:cNvPr id="6" name="Freeform 6"/>
          <p:cNvSpPr/>
          <p:nvPr/>
        </p:nvSpPr>
        <p:spPr>
          <a:xfrm flipV="1">
            <a:off x="-952218" y="-874167"/>
            <a:ext cx="4507913" cy="4840712"/>
          </a:xfrm>
          <a:custGeom>
            <a:avLst/>
            <a:gdLst/>
            <a:ahLst/>
            <a:cxnLst/>
            <a:rect l="l" t="t" r="r" b="b"/>
            <a:pathLst>
              <a:path w="4507913" h="4840712">
                <a:moveTo>
                  <a:pt x="0" y="4840712"/>
                </a:moveTo>
                <a:lnTo>
                  <a:pt x="4507913" y="4840712"/>
                </a:lnTo>
                <a:lnTo>
                  <a:pt x="4507913" y="0"/>
                </a:lnTo>
                <a:lnTo>
                  <a:pt x="0" y="0"/>
                </a:lnTo>
                <a:lnTo>
                  <a:pt x="0" y="484071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637464" y="-1264421"/>
            <a:ext cx="5665818" cy="4114800"/>
          </a:xfrm>
          <a:custGeom>
            <a:avLst/>
            <a:gdLst/>
            <a:ahLst/>
            <a:cxnLst/>
            <a:rect l="l" t="t" r="r" b="b"/>
            <a:pathLst>
              <a:path w="5665818" h="4114800">
                <a:moveTo>
                  <a:pt x="5665817" y="0"/>
                </a:moveTo>
                <a:lnTo>
                  <a:pt x="0" y="0"/>
                </a:lnTo>
                <a:lnTo>
                  <a:pt x="0" y="4114800"/>
                </a:lnTo>
                <a:lnTo>
                  <a:pt x="5665817" y="4114800"/>
                </a:lnTo>
                <a:lnTo>
                  <a:pt x="566581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73205" y="9830103"/>
            <a:ext cx="197168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 b="1" spc="-75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0" y="9559953"/>
            <a:ext cx="3771899" cy="727042"/>
            <a:chOff x="0" y="0"/>
            <a:chExt cx="5029198" cy="9693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29200" cy="969391"/>
            </a:xfrm>
            <a:custGeom>
              <a:avLst/>
              <a:gdLst/>
              <a:ahLst/>
              <a:cxnLst/>
              <a:rect l="l" t="t" r="r" b="b"/>
              <a:pathLst>
                <a:path w="5029200" h="969391">
                  <a:moveTo>
                    <a:pt x="0" y="0"/>
                  </a:moveTo>
                  <a:lnTo>
                    <a:pt x="5029200" y="0"/>
                  </a:lnTo>
                  <a:lnTo>
                    <a:pt x="5029200" y="969391"/>
                  </a:lnTo>
                  <a:lnTo>
                    <a:pt x="0" y="96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4" b="-144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5550514" y="9843719"/>
            <a:ext cx="1216343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b="1" spc="-15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06/01/2026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3845" y="5899682"/>
            <a:ext cx="10151449" cy="541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063">
                <a:solidFill>
                  <a:srgbClr val="495E57"/>
                </a:solidFill>
                <a:latin typeface="Arial"/>
                <a:ea typeface="Arial"/>
                <a:cs typeface="Arial"/>
                <a:sym typeface="Arial"/>
              </a:rPr>
              <a:t>Project ID - 25-26J-172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0583" y="6936747"/>
            <a:ext cx="14505977" cy="2321553"/>
            <a:chOff x="0" y="0"/>
            <a:chExt cx="19341302" cy="309540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76200"/>
              <a:ext cx="13535265" cy="696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89"/>
                </a:lnSpc>
                <a:spcBef>
                  <a:spcPct val="0"/>
                </a:spcBef>
              </a:pPr>
              <a:r>
                <a:rPr lang="en-US" sz="3063">
                  <a:solidFill>
                    <a:srgbClr val="495E57"/>
                  </a:solidFill>
                  <a:latin typeface="Arial"/>
                  <a:ea typeface="Arial"/>
                  <a:cs typeface="Arial"/>
                  <a:sym typeface="Arial"/>
                </a:rPr>
                <a:t>Team Members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806037" y="693196"/>
              <a:ext cx="13535265" cy="53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9"/>
                </a:lnSpc>
                <a:spcBef>
                  <a:spcPct val="0"/>
                </a:spcBef>
              </a:pPr>
              <a:r>
                <a:rPr lang="en-US" sz="2363">
                  <a:solidFill>
                    <a:srgbClr val="495E57"/>
                  </a:solidFill>
                  <a:latin typeface="Arial"/>
                  <a:ea typeface="Arial"/>
                  <a:cs typeface="Arial"/>
                  <a:sym typeface="Arial"/>
                </a:rPr>
                <a:t>Ravisanka U V P - IT22354792 (Component 01)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806037" y="1315299"/>
              <a:ext cx="13535265" cy="53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9"/>
                </a:lnSpc>
                <a:spcBef>
                  <a:spcPct val="0"/>
                </a:spcBef>
              </a:pPr>
              <a:r>
                <a:rPr lang="en-US" sz="2363">
                  <a:solidFill>
                    <a:srgbClr val="495E57"/>
                  </a:solidFill>
                  <a:latin typeface="Arial"/>
                  <a:ea typeface="Arial"/>
                  <a:cs typeface="Arial"/>
                  <a:sym typeface="Arial"/>
                </a:rPr>
                <a:t>Disanayaka S T   - IT22370228 (Component 02)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806037" y="1937402"/>
              <a:ext cx="13535265" cy="53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9"/>
                </a:lnSpc>
                <a:spcBef>
                  <a:spcPct val="0"/>
                </a:spcBef>
              </a:pPr>
              <a:r>
                <a:rPr lang="en-US" sz="2363">
                  <a:solidFill>
                    <a:srgbClr val="495E57"/>
                  </a:solidFill>
                  <a:latin typeface="Arial"/>
                  <a:ea typeface="Arial"/>
                  <a:cs typeface="Arial"/>
                  <a:sym typeface="Arial"/>
                </a:rPr>
                <a:t>Nimanji D.L.K      - IT22365750 (Component 03)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767937" y="2559505"/>
              <a:ext cx="13535265" cy="535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09"/>
                </a:lnSpc>
                <a:spcBef>
                  <a:spcPct val="0"/>
                </a:spcBef>
              </a:pPr>
              <a:r>
                <a:rPr lang="en-US" sz="2363">
                  <a:solidFill>
                    <a:srgbClr val="495E57"/>
                  </a:solidFill>
                  <a:latin typeface="Arial"/>
                  <a:ea typeface="Arial"/>
                  <a:cs typeface="Arial"/>
                  <a:sym typeface="Arial"/>
                </a:rPr>
                <a:t>Perera I A T D      - IT22902702 (Component 04)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3904728" y="5612687"/>
            <a:ext cx="4507913" cy="4840712"/>
          </a:xfrm>
          <a:custGeom>
            <a:avLst/>
            <a:gdLst/>
            <a:ahLst/>
            <a:cxnLst/>
            <a:rect l="l" t="t" r="r" b="b"/>
            <a:pathLst>
              <a:path w="4507913" h="4840712">
                <a:moveTo>
                  <a:pt x="0" y="0"/>
                </a:moveTo>
                <a:lnTo>
                  <a:pt x="4507913" y="0"/>
                </a:lnTo>
                <a:lnTo>
                  <a:pt x="4507913" y="4840712"/>
                </a:lnTo>
                <a:lnTo>
                  <a:pt x="0" y="4840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699053" flipV="1">
            <a:off x="15503683" y="-449109"/>
            <a:ext cx="4507913" cy="4840712"/>
          </a:xfrm>
          <a:custGeom>
            <a:avLst/>
            <a:gdLst/>
            <a:ahLst/>
            <a:cxnLst/>
            <a:rect l="l" t="t" r="r" b="b"/>
            <a:pathLst>
              <a:path w="4507913" h="4840712">
                <a:moveTo>
                  <a:pt x="0" y="4840712"/>
                </a:moveTo>
                <a:lnTo>
                  <a:pt x="4507913" y="4840712"/>
                </a:lnTo>
                <a:lnTo>
                  <a:pt x="4507913" y="0"/>
                </a:lnTo>
                <a:lnTo>
                  <a:pt x="0" y="0"/>
                </a:lnTo>
                <a:lnTo>
                  <a:pt x="0" y="484071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559953"/>
            <a:ext cx="3771899" cy="727042"/>
            <a:chOff x="0" y="0"/>
            <a:chExt cx="5029198" cy="9693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29200" cy="969391"/>
            </a:xfrm>
            <a:custGeom>
              <a:avLst/>
              <a:gdLst/>
              <a:ahLst/>
              <a:cxnLst/>
              <a:rect l="l" t="t" r="r" b="b"/>
              <a:pathLst>
                <a:path w="5029200" h="969391">
                  <a:moveTo>
                    <a:pt x="0" y="0"/>
                  </a:moveTo>
                  <a:lnTo>
                    <a:pt x="5029200" y="0"/>
                  </a:lnTo>
                  <a:lnTo>
                    <a:pt x="5029200" y="969391"/>
                  </a:lnTo>
                  <a:lnTo>
                    <a:pt x="0" y="96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" b="-14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154909" y="1555380"/>
            <a:ext cx="9308655" cy="728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</a:pPr>
            <a:r>
              <a:rPr lang="en-US" sz="29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Primary Users</a:t>
            </a:r>
          </a:p>
          <a:p>
            <a:pPr marL="647698" lvl="1" indent="-323849" algn="just">
              <a:lnSpc>
                <a:spcPts val="4499"/>
              </a:lnSpc>
              <a:buFont typeface="Arial"/>
              <a:buChar char="•"/>
            </a:pPr>
            <a:r>
              <a:rPr lang="en-US" sz="2999" b="1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Students</a:t>
            </a:r>
          </a:p>
          <a:p>
            <a:pPr marL="647698" lvl="1" indent="-323849" algn="just">
              <a:lnSpc>
                <a:spcPts val="44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Understand which lessons they struggle with</a:t>
            </a:r>
          </a:p>
          <a:p>
            <a:pPr marL="647698" lvl="1" indent="-323849" algn="just">
              <a:lnSpc>
                <a:spcPts val="44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Get personalized recommendations before exams</a:t>
            </a:r>
          </a:p>
          <a:p>
            <a:pPr marL="647698" lvl="1" indent="-323849" algn="just">
              <a:lnSpc>
                <a:spcPts val="44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Receive instant help through chatbot assistance</a:t>
            </a:r>
          </a:p>
          <a:p>
            <a:pPr algn="just">
              <a:lnSpc>
                <a:spcPts val="4499"/>
              </a:lnSpc>
            </a:pPr>
            <a:r>
              <a:rPr lang="en-US" sz="29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Secondary Users</a:t>
            </a:r>
          </a:p>
          <a:p>
            <a:pPr marL="647698" lvl="1" indent="-323849" algn="just">
              <a:lnSpc>
                <a:spcPts val="4499"/>
              </a:lnSpc>
              <a:buFont typeface="Arial"/>
              <a:buChar char="•"/>
            </a:pPr>
            <a:r>
              <a:rPr lang="en-US" sz="2999" b="1">
                <a:solidFill>
                  <a:srgbClr val="FF3131"/>
                </a:solidFill>
                <a:latin typeface="Arial Bold"/>
                <a:ea typeface="Arial Bold"/>
                <a:cs typeface="Arial Bold"/>
                <a:sym typeface="Arial Bold"/>
              </a:rPr>
              <a:t>Lecturers</a:t>
            </a:r>
          </a:p>
          <a:p>
            <a:pPr marL="647698" lvl="1" indent="-323849" algn="just">
              <a:lnSpc>
                <a:spcPts val="44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Identify struggling and disengaged students early</a:t>
            </a:r>
          </a:p>
          <a:p>
            <a:pPr marL="647698" lvl="1" indent="-323849" algn="just">
              <a:lnSpc>
                <a:spcPts val="44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 lesson-level difficulties</a:t>
            </a:r>
          </a:p>
          <a:p>
            <a:pPr marL="647698" lvl="1" indent="-323849" algn="just">
              <a:lnSpc>
                <a:spcPts val="44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 manual monitoring effort</a:t>
            </a:r>
          </a:p>
          <a:p>
            <a:pPr algn="just">
              <a:lnSpc>
                <a:spcPts val="4499"/>
              </a:lnSpc>
            </a:pPr>
            <a:r>
              <a:rPr lang="en-US" sz="29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Institutions</a:t>
            </a:r>
          </a:p>
          <a:p>
            <a:pPr marL="647698" lvl="1" indent="-323849" algn="just">
              <a:lnSpc>
                <a:spcPts val="44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 student retention and success rates</a:t>
            </a:r>
          </a:p>
          <a:p>
            <a:pPr marL="647698" lvl="1" indent="-323849" algn="just">
              <a:lnSpc>
                <a:spcPts val="44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Enable data-driven academic decision-making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502077" y="8758"/>
            <a:ext cx="15824352" cy="1485900"/>
            <a:chOff x="0" y="0"/>
            <a:chExt cx="21099136" cy="198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099135" cy="1981200"/>
            </a:xfrm>
            <a:custGeom>
              <a:avLst/>
              <a:gdLst/>
              <a:ahLst/>
              <a:cxnLst/>
              <a:rect l="l" t="t" r="r" b="b"/>
              <a:pathLst>
                <a:path w="21099135" h="1981200">
                  <a:moveTo>
                    <a:pt x="0" y="0"/>
                  </a:moveTo>
                  <a:lnTo>
                    <a:pt x="21099135" y="0"/>
                  </a:lnTo>
                  <a:lnTo>
                    <a:pt x="21099135" y="1981200"/>
                  </a:lnTo>
                  <a:lnTo>
                    <a:pt x="0" y="1981200"/>
                  </a:lnTo>
                  <a:close/>
                </a:path>
              </a:pathLst>
            </a:custGeom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1099136" cy="203835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6912"/>
                </a:lnSpc>
              </a:pPr>
              <a:r>
                <a:rPr lang="en-US" sz="6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Target Users &amp; Beneficiaries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610322">
            <a:off x="14350699" y="-533498"/>
            <a:ext cx="4507913" cy="4840712"/>
          </a:xfrm>
          <a:custGeom>
            <a:avLst/>
            <a:gdLst/>
            <a:ahLst/>
            <a:cxnLst/>
            <a:rect l="l" t="t" r="r" b="b"/>
            <a:pathLst>
              <a:path w="4507913" h="4840712">
                <a:moveTo>
                  <a:pt x="0" y="0"/>
                </a:moveTo>
                <a:lnTo>
                  <a:pt x="4507913" y="0"/>
                </a:lnTo>
                <a:lnTo>
                  <a:pt x="4507913" y="4840712"/>
                </a:lnTo>
                <a:lnTo>
                  <a:pt x="0" y="4840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1883892" y="0"/>
            <a:ext cx="4507913" cy="4840712"/>
          </a:xfrm>
          <a:custGeom>
            <a:avLst/>
            <a:gdLst/>
            <a:ahLst/>
            <a:cxnLst/>
            <a:rect l="l" t="t" r="r" b="b"/>
            <a:pathLst>
              <a:path w="4507913" h="4840712">
                <a:moveTo>
                  <a:pt x="0" y="4840712"/>
                </a:moveTo>
                <a:lnTo>
                  <a:pt x="4507913" y="4840712"/>
                </a:lnTo>
                <a:lnTo>
                  <a:pt x="4507913" y="0"/>
                </a:lnTo>
                <a:lnTo>
                  <a:pt x="0" y="0"/>
                </a:lnTo>
                <a:lnTo>
                  <a:pt x="0" y="484071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0" y="9559953"/>
            <a:ext cx="3771899" cy="727042"/>
            <a:chOff x="0" y="0"/>
            <a:chExt cx="5029198" cy="9693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29200" cy="969391"/>
            </a:xfrm>
            <a:custGeom>
              <a:avLst/>
              <a:gdLst/>
              <a:ahLst/>
              <a:cxnLst/>
              <a:rect l="l" t="t" r="r" b="b"/>
              <a:pathLst>
                <a:path w="5029200" h="969391">
                  <a:moveTo>
                    <a:pt x="0" y="0"/>
                  </a:moveTo>
                  <a:lnTo>
                    <a:pt x="5029200" y="0"/>
                  </a:lnTo>
                  <a:lnTo>
                    <a:pt x="5029200" y="969391"/>
                  </a:lnTo>
                  <a:lnTo>
                    <a:pt x="0" y="96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" b="-14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2624021" y="597480"/>
            <a:ext cx="10003172" cy="1289378"/>
            <a:chOff x="0" y="0"/>
            <a:chExt cx="13337562" cy="17191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37563" cy="1719170"/>
            </a:xfrm>
            <a:custGeom>
              <a:avLst/>
              <a:gdLst/>
              <a:ahLst/>
              <a:cxnLst/>
              <a:rect l="l" t="t" r="r" b="b"/>
              <a:pathLst>
                <a:path w="13337563" h="1719170">
                  <a:moveTo>
                    <a:pt x="0" y="0"/>
                  </a:moveTo>
                  <a:lnTo>
                    <a:pt x="13337563" y="0"/>
                  </a:lnTo>
                  <a:lnTo>
                    <a:pt x="13337563" y="1719170"/>
                  </a:lnTo>
                  <a:lnTo>
                    <a:pt x="0" y="1719170"/>
                  </a:lnTo>
                  <a:close/>
                </a:path>
              </a:pathLst>
            </a:custGeom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3337562" cy="177632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6912"/>
                </a:lnSpc>
              </a:pPr>
              <a:r>
                <a:rPr lang="en-US" sz="6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System Architecture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2624021" y="1886858"/>
            <a:ext cx="13534664" cy="7088780"/>
          </a:xfrm>
          <a:custGeom>
            <a:avLst/>
            <a:gdLst/>
            <a:ahLst/>
            <a:cxnLst/>
            <a:rect l="l" t="t" r="r" b="b"/>
            <a:pathLst>
              <a:path w="13534664" h="7088780">
                <a:moveTo>
                  <a:pt x="0" y="0"/>
                </a:moveTo>
                <a:lnTo>
                  <a:pt x="13534664" y="0"/>
                </a:lnTo>
                <a:lnTo>
                  <a:pt x="13534664" y="7088780"/>
                </a:lnTo>
                <a:lnTo>
                  <a:pt x="0" y="7088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559953"/>
            <a:ext cx="3771899" cy="727042"/>
            <a:chOff x="0" y="0"/>
            <a:chExt cx="5029198" cy="9693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9200" cy="969391"/>
            </a:xfrm>
            <a:custGeom>
              <a:avLst/>
              <a:gdLst/>
              <a:ahLst/>
              <a:cxnLst/>
              <a:rect l="l" t="t" r="r" b="b"/>
              <a:pathLst>
                <a:path w="5029200" h="969391">
                  <a:moveTo>
                    <a:pt x="0" y="0"/>
                  </a:moveTo>
                  <a:lnTo>
                    <a:pt x="5029200" y="0"/>
                  </a:lnTo>
                  <a:lnTo>
                    <a:pt x="5029200" y="969391"/>
                  </a:lnTo>
                  <a:lnTo>
                    <a:pt x="0" y="96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4" b="-14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7896286" cy="2633447"/>
            <a:chOff x="0" y="0"/>
            <a:chExt cx="23861715" cy="3511262"/>
          </a:xfrm>
        </p:grpSpPr>
        <p:sp>
          <p:nvSpPr>
            <p:cNvPr id="5" name="Freeform 5"/>
            <p:cNvSpPr/>
            <p:nvPr/>
          </p:nvSpPr>
          <p:spPr>
            <a:xfrm flipV="1">
              <a:off x="0" y="0"/>
              <a:ext cx="3269863" cy="3511262"/>
            </a:xfrm>
            <a:custGeom>
              <a:avLst/>
              <a:gdLst/>
              <a:ahLst/>
              <a:cxnLst/>
              <a:rect l="l" t="t" r="r" b="b"/>
              <a:pathLst>
                <a:path w="3269863" h="3511262">
                  <a:moveTo>
                    <a:pt x="0" y="3511262"/>
                  </a:moveTo>
                  <a:lnTo>
                    <a:pt x="3269863" y="3511262"/>
                  </a:lnTo>
                  <a:lnTo>
                    <a:pt x="3269863" y="0"/>
                  </a:lnTo>
                  <a:lnTo>
                    <a:pt x="0" y="0"/>
                  </a:lnTo>
                  <a:lnTo>
                    <a:pt x="0" y="3511262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5034890" y="289223"/>
              <a:ext cx="18826793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40"/>
                </a:lnSpc>
                <a:spcBef>
                  <a:spcPct val="0"/>
                </a:spcBef>
              </a:pPr>
              <a:r>
                <a:rPr lang="en-US" sz="2200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PERSONALIZED ACADEMIC INTERVENTIONS USING ADAPTIVE AND EXPLAINABLE AI: MULTI- MODAL LEARNING ANALYTICS FRAMEWORK</a:t>
              </a:r>
            </a:p>
            <a:p>
              <a:pPr algn="l">
                <a:lnSpc>
                  <a:spcPts val="2640"/>
                </a:lnSpc>
                <a:spcBef>
                  <a:spcPct val="0"/>
                </a:spcBef>
              </a:pPr>
              <a:endParaRPr lang="en-US" sz="2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endParaRPr>
            </a:p>
          </p:txBody>
        </p:sp>
        <p:sp>
          <p:nvSpPr>
            <p:cNvPr id="7" name="AutoShape 7"/>
            <p:cNvSpPr/>
            <p:nvPr/>
          </p:nvSpPr>
          <p:spPr>
            <a:xfrm>
              <a:off x="3460817" y="1197273"/>
              <a:ext cx="20400866" cy="25400"/>
            </a:xfrm>
            <a:prstGeom prst="line">
              <a:avLst/>
            </a:prstGeom>
            <a:ln w="50800" cap="flat">
              <a:solidFill>
                <a:srgbClr val="6C7E6B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2204961" y="1153581"/>
            <a:ext cx="15381801" cy="1865643"/>
            <a:chOff x="0" y="0"/>
            <a:chExt cx="20509068" cy="2487524"/>
          </a:xfrm>
        </p:grpSpPr>
        <p:sp>
          <p:nvSpPr>
            <p:cNvPr id="9" name="AutoShape 9"/>
            <p:cNvSpPr/>
            <p:nvPr/>
          </p:nvSpPr>
          <p:spPr>
            <a:xfrm>
              <a:off x="1243789" y="565573"/>
              <a:ext cx="0" cy="1921951"/>
            </a:xfrm>
            <a:prstGeom prst="line">
              <a:avLst/>
            </a:prstGeom>
            <a:ln w="127000" cap="flat">
              <a:solidFill>
                <a:srgbClr val="6C7E6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52361" y="768468"/>
              <a:ext cx="19356708" cy="1719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6892" lvl="1" indent="-253446" algn="just">
                <a:lnSpc>
                  <a:spcPts val="3521"/>
                </a:lnSpc>
                <a:buFont typeface="Arial"/>
                <a:buChar char="•"/>
              </a:pPr>
              <a:r>
                <a:rPr lang="en-US" sz="2347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Developement</a:t>
              </a:r>
              <a:r>
                <a:rPr lang="en-US" sz="234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 1,000,000 LKR annually for machine learning, AI and implementation.</a:t>
              </a:r>
            </a:p>
            <a:p>
              <a:pPr marL="506892" lvl="1" indent="-253446" algn="just">
                <a:lnSpc>
                  <a:spcPts val="3521"/>
                </a:lnSpc>
                <a:buFont typeface="Arial"/>
                <a:buChar char="•"/>
              </a:pPr>
              <a:r>
                <a:rPr lang="en-US" sz="2347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Infrastructure</a:t>
              </a:r>
              <a:r>
                <a:rPr lang="en-US" sz="234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 With government “Cloud First” policy promoting cloud adoption (Apache Kafka, AWS, Azure) estimated at roughly 20,000 to 40,000 LKR/month for compute and storage at startup scale.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1540846" cy="1283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0"/>
                </a:lnSpc>
              </a:pPr>
              <a:r>
                <a:rPr lang="en-US" sz="2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Investment / Cost</a:t>
              </a:r>
            </a:p>
            <a:p>
              <a:pPr algn="l">
                <a:lnSpc>
                  <a:spcPts val="3920"/>
                </a:lnSpc>
              </a:pPr>
              <a:endParaRPr lang="en-US" sz="2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04961" y="3333824"/>
            <a:ext cx="15381801" cy="2303793"/>
            <a:chOff x="0" y="0"/>
            <a:chExt cx="20509068" cy="3071724"/>
          </a:xfrm>
        </p:grpSpPr>
        <p:sp>
          <p:nvSpPr>
            <p:cNvPr id="13" name="AutoShape 13"/>
            <p:cNvSpPr/>
            <p:nvPr/>
          </p:nvSpPr>
          <p:spPr>
            <a:xfrm>
              <a:off x="1243789" y="565573"/>
              <a:ext cx="0" cy="2296971"/>
            </a:xfrm>
            <a:prstGeom prst="line">
              <a:avLst/>
            </a:prstGeom>
            <a:ln w="127000" cap="flat">
              <a:solidFill>
                <a:srgbClr val="6C7E6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152361" y="768468"/>
              <a:ext cx="19356708" cy="23032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6892" lvl="1" indent="-253446" algn="just">
                <a:lnSpc>
                  <a:spcPts val="3521"/>
                </a:lnSpc>
                <a:buFont typeface="Arial"/>
                <a:buChar char="•"/>
              </a:pPr>
              <a:r>
                <a:rPr lang="en-US" sz="234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Subscription model targeting educational institutions charging 1500 LKR per student</a:t>
              </a:r>
            </a:p>
            <a:p>
              <a:pPr marL="506892" lvl="1" indent="-253446" algn="just">
                <a:lnSpc>
                  <a:spcPts val="3521"/>
                </a:lnSpc>
                <a:buFont typeface="Arial"/>
                <a:buChar char="•"/>
              </a:pPr>
              <a:r>
                <a:rPr lang="en-US" sz="234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Customization and training packages billed separately, e.g., 500,000–1,000,000 LKR per contract.</a:t>
              </a:r>
            </a:p>
            <a:p>
              <a:pPr marL="506892" lvl="1" indent="-253446" algn="just">
                <a:lnSpc>
                  <a:spcPts val="3521"/>
                </a:lnSpc>
                <a:buFont typeface="Arial"/>
                <a:buChar char="•"/>
              </a:pPr>
              <a:r>
                <a:rPr lang="en-US" sz="234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Government grants and educational funding programs may subsidize early adoption.</a:t>
              </a:r>
            </a:p>
            <a:p>
              <a:pPr marL="506892" lvl="1" indent="-253446" algn="just">
                <a:lnSpc>
                  <a:spcPts val="3521"/>
                </a:lnSpc>
                <a:buFont typeface="Arial"/>
                <a:buChar char="•"/>
              </a:pPr>
              <a:r>
                <a:rPr lang="en-US" sz="234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Potential to scale with private university and vocational sector clients at premium pricing.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1540846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0"/>
                </a:lnSpc>
              </a:pPr>
              <a:r>
                <a:rPr lang="en-US" sz="2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Cost Recovery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204961" y="5952217"/>
            <a:ext cx="15381801" cy="1427493"/>
            <a:chOff x="0" y="0"/>
            <a:chExt cx="20509068" cy="1903324"/>
          </a:xfrm>
        </p:grpSpPr>
        <p:sp>
          <p:nvSpPr>
            <p:cNvPr id="17" name="AutoShape 17"/>
            <p:cNvSpPr/>
            <p:nvPr/>
          </p:nvSpPr>
          <p:spPr>
            <a:xfrm flipH="1">
              <a:off x="1243789" y="565573"/>
              <a:ext cx="0" cy="1337751"/>
            </a:xfrm>
            <a:prstGeom prst="line">
              <a:avLst/>
            </a:prstGeom>
            <a:ln w="127000" cap="flat">
              <a:solidFill>
                <a:srgbClr val="6C7E6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152361" y="768468"/>
              <a:ext cx="19356708" cy="11348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6892" lvl="1" indent="-253446" algn="just">
                <a:lnSpc>
                  <a:spcPts val="3521"/>
                </a:lnSpc>
                <a:buFont typeface="Arial"/>
                <a:buChar char="•"/>
              </a:pPr>
              <a:r>
                <a:rPr lang="en-US" sz="234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Sri Lanka has over 4.5 million students enrolled in Government and private schools.</a:t>
              </a:r>
            </a:p>
            <a:p>
              <a:pPr marL="506892" lvl="1" indent="-253446" algn="just">
                <a:lnSpc>
                  <a:spcPts val="3521"/>
                </a:lnSpc>
                <a:buFont typeface="Arial"/>
                <a:buChar char="•"/>
              </a:pPr>
              <a:r>
                <a:rPr lang="en-US" sz="234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Growing market focus on Higher Education with 23% tertiary enrollment.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1540846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0"/>
                </a:lnSpc>
              </a:pPr>
              <a:r>
                <a:rPr lang="en-US" sz="2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Target Market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204961" y="7694310"/>
            <a:ext cx="15381801" cy="1865643"/>
            <a:chOff x="0" y="0"/>
            <a:chExt cx="20509068" cy="2487524"/>
          </a:xfrm>
        </p:grpSpPr>
        <p:sp>
          <p:nvSpPr>
            <p:cNvPr id="21" name="AutoShape 21"/>
            <p:cNvSpPr/>
            <p:nvPr/>
          </p:nvSpPr>
          <p:spPr>
            <a:xfrm>
              <a:off x="1243789" y="565573"/>
              <a:ext cx="0" cy="1921951"/>
            </a:xfrm>
            <a:prstGeom prst="line">
              <a:avLst/>
            </a:prstGeom>
            <a:ln w="127000" cap="flat">
              <a:solidFill>
                <a:srgbClr val="6C7E6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52361" y="768468"/>
              <a:ext cx="19356708" cy="1719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6892" lvl="1" indent="-253446" algn="just">
                <a:lnSpc>
                  <a:spcPts val="3521"/>
                </a:lnSpc>
                <a:buFont typeface="Arial"/>
                <a:buChar char="•"/>
              </a:pPr>
              <a:r>
                <a:rPr lang="en-US" sz="234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Public and private universities, schools, technical/vocational institutes.</a:t>
              </a:r>
            </a:p>
            <a:p>
              <a:pPr marL="506892" lvl="1" indent="-253446" algn="just">
                <a:lnSpc>
                  <a:spcPts val="3521"/>
                </a:lnSpc>
                <a:buFont typeface="Arial"/>
                <a:buChar char="•"/>
              </a:pPr>
              <a:r>
                <a:rPr lang="en-US" sz="234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Government education departments and school management bodies.</a:t>
              </a:r>
            </a:p>
            <a:p>
              <a:pPr marL="506892" lvl="1" indent="-253446" algn="just">
                <a:lnSpc>
                  <a:spcPts val="3521"/>
                </a:lnSpc>
                <a:buFont typeface="Arial"/>
                <a:buChar char="•"/>
              </a:pPr>
              <a:r>
                <a:rPr lang="en-US" sz="234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NGOs and international development agencies engaged in education improvement.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11540846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0"/>
                </a:lnSpc>
              </a:pPr>
              <a:r>
                <a:rPr lang="en-US" sz="2800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Customer Profiles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05029" y="3858159"/>
            <a:ext cx="11477941" cy="195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3"/>
              </a:lnSpc>
            </a:pPr>
            <a:r>
              <a:rPr lang="en-US" sz="11601">
                <a:solidFill>
                  <a:srgbClr val="6C7E6B"/>
                </a:solidFill>
                <a:latin typeface="Poppins"/>
                <a:ea typeface="Poppins"/>
                <a:cs typeface="Poppins"/>
                <a:sym typeface="Poppins"/>
              </a:rPr>
              <a:t>Thank You</a:t>
            </a:r>
          </a:p>
        </p:txBody>
      </p:sp>
      <p:sp>
        <p:nvSpPr>
          <p:cNvPr id="3" name="Freeform 3"/>
          <p:cNvSpPr/>
          <p:nvPr/>
        </p:nvSpPr>
        <p:spPr>
          <a:xfrm flipV="1">
            <a:off x="0" y="6172200"/>
            <a:ext cx="5665818" cy="4114800"/>
          </a:xfrm>
          <a:custGeom>
            <a:avLst/>
            <a:gdLst/>
            <a:ahLst/>
            <a:cxnLst/>
            <a:rect l="l" t="t" r="r" b="b"/>
            <a:pathLst>
              <a:path w="5665818" h="4114800">
                <a:moveTo>
                  <a:pt x="0" y="4114800"/>
                </a:moveTo>
                <a:lnTo>
                  <a:pt x="5665818" y="4114800"/>
                </a:lnTo>
                <a:lnTo>
                  <a:pt x="566581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3780087" y="5446288"/>
            <a:ext cx="4507913" cy="4840712"/>
          </a:xfrm>
          <a:custGeom>
            <a:avLst/>
            <a:gdLst/>
            <a:ahLst/>
            <a:cxnLst/>
            <a:rect l="l" t="t" r="r" b="b"/>
            <a:pathLst>
              <a:path w="4507913" h="4840712">
                <a:moveTo>
                  <a:pt x="4507913" y="0"/>
                </a:moveTo>
                <a:lnTo>
                  <a:pt x="0" y="0"/>
                </a:lnTo>
                <a:lnTo>
                  <a:pt x="0" y="4840712"/>
                </a:lnTo>
                <a:lnTo>
                  <a:pt x="4507913" y="4840712"/>
                </a:lnTo>
                <a:lnTo>
                  <a:pt x="450791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0" y="0"/>
            <a:ext cx="4507913" cy="4840712"/>
          </a:xfrm>
          <a:custGeom>
            <a:avLst/>
            <a:gdLst/>
            <a:ahLst/>
            <a:cxnLst/>
            <a:rect l="l" t="t" r="r" b="b"/>
            <a:pathLst>
              <a:path w="4507913" h="4840712">
                <a:moveTo>
                  <a:pt x="0" y="4840712"/>
                </a:moveTo>
                <a:lnTo>
                  <a:pt x="4507913" y="4840712"/>
                </a:lnTo>
                <a:lnTo>
                  <a:pt x="4507913" y="0"/>
                </a:lnTo>
                <a:lnTo>
                  <a:pt x="0" y="0"/>
                </a:lnTo>
                <a:lnTo>
                  <a:pt x="0" y="484071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622182" y="0"/>
            <a:ext cx="5665818" cy="4114800"/>
          </a:xfrm>
          <a:custGeom>
            <a:avLst/>
            <a:gdLst/>
            <a:ahLst/>
            <a:cxnLst/>
            <a:rect l="l" t="t" r="r" b="b"/>
            <a:pathLst>
              <a:path w="5665818" h="4114800">
                <a:moveTo>
                  <a:pt x="5665818" y="0"/>
                </a:moveTo>
                <a:lnTo>
                  <a:pt x="0" y="0"/>
                </a:lnTo>
                <a:lnTo>
                  <a:pt x="0" y="4114800"/>
                </a:lnTo>
                <a:lnTo>
                  <a:pt x="5665818" y="4114800"/>
                </a:lnTo>
                <a:lnTo>
                  <a:pt x="566581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0" y="9559953"/>
            <a:ext cx="3771899" cy="727042"/>
            <a:chOff x="0" y="0"/>
            <a:chExt cx="5029198" cy="9693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29200" cy="969391"/>
            </a:xfrm>
            <a:custGeom>
              <a:avLst/>
              <a:gdLst/>
              <a:ahLst/>
              <a:cxnLst/>
              <a:rect l="l" t="t" r="r" b="b"/>
              <a:pathLst>
                <a:path w="5029200" h="969391">
                  <a:moveTo>
                    <a:pt x="0" y="0"/>
                  </a:moveTo>
                  <a:lnTo>
                    <a:pt x="5029200" y="0"/>
                  </a:lnTo>
                  <a:lnTo>
                    <a:pt x="5029200" y="969391"/>
                  </a:lnTo>
                  <a:lnTo>
                    <a:pt x="0" y="969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4" b="-144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15195e-671e-423b-bef2-4f1205612242">
      <Terms xmlns="http://schemas.microsoft.com/office/infopath/2007/PartnerControls"/>
    </lcf76f155ced4ddcb4097134ff3c332f>
    <TaxCatchAll xmlns="db72c12f-87a4-44ab-bbc5-4cc8306b158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20DB7DB36DD49BC8150064CF95DD9" ma:contentTypeVersion="13" ma:contentTypeDescription="Create a new document." ma:contentTypeScope="" ma:versionID="cbef7e19daa0d389b559f873c5a3e553">
  <xsd:schema xmlns:xsd="http://www.w3.org/2001/XMLSchema" xmlns:xs="http://www.w3.org/2001/XMLSchema" xmlns:p="http://schemas.microsoft.com/office/2006/metadata/properties" xmlns:ns2="b315195e-671e-423b-bef2-4f1205612242" xmlns:ns3="db72c12f-87a4-44ab-bbc5-4cc8306b158a" targetNamespace="http://schemas.microsoft.com/office/2006/metadata/properties" ma:root="true" ma:fieldsID="060a19f19fc398f1deb5a7ac3ca80118" ns2:_="" ns3:_="">
    <xsd:import namespace="b315195e-671e-423b-bef2-4f1205612242"/>
    <xsd:import namespace="db72c12f-87a4-44ab-bbc5-4cc8306b1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5195e-671e-423b-bef2-4f12056122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c8a686f-bba2-44f2-819b-edf0b3003f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72c12f-87a4-44ab-bbc5-4cc8306b15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90b710-f748-4220-b362-4102ae550bf9}" ma:internalName="TaxCatchAll" ma:showField="CatchAllData" ma:web="db72c12f-87a4-44ab-bbc5-4cc8306b1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D89A69-7275-4DD5-B915-23A21ED8050A}">
  <ds:schemaRefs>
    <ds:schemaRef ds:uri="http://schemas.microsoft.com/office/2006/metadata/properties"/>
    <ds:schemaRef ds:uri="http://schemas.microsoft.com/office/infopath/2007/PartnerControls"/>
    <ds:schemaRef ds:uri="b315195e-671e-423b-bef2-4f1205612242"/>
    <ds:schemaRef ds:uri="db72c12f-87a4-44ab-bbc5-4cc8306b158a"/>
  </ds:schemaRefs>
</ds:datastoreItem>
</file>

<file path=customXml/itemProps2.xml><?xml version="1.0" encoding="utf-8"?>
<ds:datastoreItem xmlns:ds="http://schemas.openxmlformats.org/officeDocument/2006/customXml" ds:itemID="{650CB49A-5E96-4DFF-BF1D-79EA86813F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15195e-671e-423b-bef2-4f1205612242"/>
    <ds:schemaRef ds:uri="db72c12f-87a4-44ab-bbc5-4cc8306b15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63B6C6-5B58-408B-92BF-090F4992AE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25-26J-172 PP2 Presentation</dc:title>
  <cp:revision>4</cp:revision>
  <dcterms:created xsi:type="dcterms:W3CDTF">2006-08-16T00:00:00Z</dcterms:created>
  <dcterms:modified xsi:type="dcterms:W3CDTF">2026-04-26T14:05:53Z</dcterms:modified>
  <dc:identifier>DAHDYHxxMC8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0x0101008DC20DB7DB36DD49BC8150064CF95DD9</vt:lpwstr>
  </property>
</Properties>
</file>